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sldIdLst>
    <p:sldId id="256" r:id="rId5"/>
  </p:sldIdLst>
  <p:sldSz cx="30275213" cy="42803763"/>
  <p:notesSz cx="6858000" cy="9144000"/>
  <p:defaultTextStyle>
    <a:defPPr>
      <a:defRPr lang="en-US"/>
    </a:defPPr>
    <a:lvl1pPr marL="0" algn="l" defTabSz="350716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1pPr>
    <a:lvl2pPr marL="1753583" algn="l" defTabSz="350716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2pPr>
    <a:lvl3pPr marL="3507167" algn="l" defTabSz="350716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3pPr>
    <a:lvl4pPr marL="5260749" algn="l" defTabSz="350716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4pPr>
    <a:lvl5pPr marL="7014332" algn="l" defTabSz="350716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5pPr>
    <a:lvl6pPr marL="8767916" algn="l" defTabSz="350716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6pPr>
    <a:lvl7pPr marL="10521499" algn="l" defTabSz="350716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7pPr>
    <a:lvl8pPr marL="12275081" algn="l" defTabSz="350716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8pPr>
    <a:lvl9pPr marL="14028665" algn="l" defTabSz="350716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76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D3B5E9"/>
    <a:srgbClr val="FFFF00"/>
    <a:srgbClr val="FFFF66"/>
    <a:srgbClr val="E2C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643" autoAdjust="0"/>
    <p:restoredTop sz="93615" autoAdjust="0"/>
  </p:normalViewPr>
  <p:slideViewPr>
    <p:cSldViewPr snapToGrid="0">
      <p:cViewPr>
        <p:scale>
          <a:sx n="41" d="100"/>
          <a:sy n="41" d="100"/>
        </p:scale>
        <p:origin x="1362" y="300"/>
      </p:cViewPr>
      <p:guideLst>
        <p:guide orient="horz" pos="13481"/>
        <p:guide pos="765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2" y="7005158"/>
            <a:ext cx="25733931" cy="14902050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9"/>
            <a:ext cx="22706410" cy="10334331"/>
          </a:xfrm>
        </p:spPr>
        <p:txBody>
          <a:bodyPr/>
          <a:lstStyle>
            <a:lvl1pPr marL="0" indent="0" algn="ctr">
              <a:buNone/>
              <a:defRPr sz="7945"/>
            </a:lvl1pPr>
            <a:lvl2pPr marL="1513712" indent="0" algn="ctr">
              <a:buNone/>
              <a:defRPr sz="6622"/>
            </a:lvl2pPr>
            <a:lvl3pPr marL="3027425" indent="0" algn="ctr">
              <a:buNone/>
              <a:defRPr sz="5961"/>
            </a:lvl3pPr>
            <a:lvl4pPr marL="4541137" indent="0" algn="ctr">
              <a:buNone/>
              <a:defRPr sz="5297"/>
            </a:lvl4pPr>
            <a:lvl5pPr marL="6054850" indent="0" algn="ctr">
              <a:buNone/>
              <a:defRPr sz="5297"/>
            </a:lvl5pPr>
            <a:lvl6pPr marL="7568562" indent="0" algn="ctr">
              <a:buNone/>
              <a:defRPr sz="5297"/>
            </a:lvl6pPr>
            <a:lvl7pPr marL="9082275" indent="0" algn="ctr">
              <a:buNone/>
              <a:defRPr sz="5297"/>
            </a:lvl7pPr>
            <a:lvl8pPr marL="10595987" indent="0" algn="ctr">
              <a:buNone/>
              <a:defRPr sz="5297"/>
            </a:lvl8pPr>
            <a:lvl9pPr marL="12109700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277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326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4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76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575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31"/>
            <a:ext cx="26112370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0" cy="9363321"/>
          </a:xfrm>
        </p:spPr>
        <p:txBody>
          <a:bodyPr/>
          <a:lstStyle>
            <a:lvl1pPr marL="0" indent="0">
              <a:buNone/>
              <a:defRPr sz="7945">
                <a:solidFill>
                  <a:schemeClr val="tx1"/>
                </a:solidFill>
              </a:defRPr>
            </a:lvl1pPr>
            <a:lvl2pPr marL="1513712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25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3pPr>
            <a:lvl4pPr marL="454113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85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562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275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598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70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060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7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09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5" y="2278914"/>
            <a:ext cx="26112370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1"/>
            <a:ext cx="12807832" cy="5142393"/>
          </a:xfrm>
        </p:spPr>
        <p:txBody>
          <a:bodyPr anchor="b"/>
          <a:lstStyle>
            <a:lvl1pPr marL="0" indent="0">
              <a:buNone/>
              <a:defRPr sz="7945" b="1"/>
            </a:lvl1pPr>
            <a:lvl2pPr marL="1513712" indent="0">
              <a:buNone/>
              <a:defRPr sz="6622" b="1"/>
            </a:lvl2pPr>
            <a:lvl3pPr marL="3027425" indent="0">
              <a:buNone/>
              <a:defRPr sz="5961" b="1"/>
            </a:lvl3pPr>
            <a:lvl4pPr marL="4541137" indent="0">
              <a:buNone/>
              <a:defRPr sz="5297" b="1"/>
            </a:lvl4pPr>
            <a:lvl5pPr marL="6054850" indent="0">
              <a:buNone/>
              <a:defRPr sz="5297" b="1"/>
            </a:lvl5pPr>
            <a:lvl6pPr marL="7568562" indent="0">
              <a:buNone/>
              <a:defRPr sz="5297" b="1"/>
            </a:lvl6pPr>
            <a:lvl7pPr marL="9082275" indent="0">
              <a:buNone/>
              <a:defRPr sz="5297" b="1"/>
            </a:lvl7pPr>
            <a:lvl8pPr marL="10595987" indent="0">
              <a:buNone/>
              <a:defRPr sz="5297" b="1"/>
            </a:lvl8pPr>
            <a:lvl9pPr marL="12109700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5"/>
            <a:ext cx="12807832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1"/>
            <a:ext cx="12870909" cy="5142393"/>
          </a:xfrm>
        </p:spPr>
        <p:txBody>
          <a:bodyPr anchor="b"/>
          <a:lstStyle>
            <a:lvl1pPr marL="0" indent="0">
              <a:buNone/>
              <a:defRPr sz="7945" b="1"/>
            </a:lvl1pPr>
            <a:lvl2pPr marL="1513712" indent="0">
              <a:buNone/>
              <a:defRPr sz="6622" b="1"/>
            </a:lvl2pPr>
            <a:lvl3pPr marL="3027425" indent="0">
              <a:buNone/>
              <a:defRPr sz="5961" b="1"/>
            </a:lvl3pPr>
            <a:lvl4pPr marL="4541137" indent="0">
              <a:buNone/>
              <a:defRPr sz="5297" b="1"/>
            </a:lvl4pPr>
            <a:lvl5pPr marL="6054850" indent="0">
              <a:buNone/>
              <a:defRPr sz="5297" b="1"/>
            </a:lvl5pPr>
            <a:lvl6pPr marL="7568562" indent="0">
              <a:buNone/>
              <a:defRPr sz="5297" b="1"/>
            </a:lvl6pPr>
            <a:lvl7pPr marL="9082275" indent="0">
              <a:buNone/>
              <a:defRPr sz="5297" b="1"/>
            </a:lvl7pPr>
            <a:lvl8pPr marL="10595987" indent="0">
              <a:buNone/>
              <a:defRPr sz="5297" b="1"/>
            </a:lvl8pPr>
            <a:lvl9pPr marL="12109700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5"/>
            <a:ext cx="12870909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570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315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924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6" y="2853585"/>
            <a:ext cx="9764543" cy="9987546"/>
          </a:xfrm>
        </p:spPr>
        <p:txBody>
          <a:bodyPr anchor="b"/>
          <a:lstStyle>
            <a:lvl1pPr>
              <a:defRPr sz="105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11" y="6162959"/>
            <a:ext cx="15326826" cy="30418415"/>
          </a:xfrm>
        </p:spPr>
        <p:txBody>
          <a:bodyPr/>
          <a:lstStyle>
            <a:lvl1pPr>
              <a:defRPr sz="10594"/>
            </a:lvl1pPr>
            <a:lvl2pPr>
              <a:defRPr sz="9271"/>
            </a:lvl2pPr>
            <a:lvl3pPr>
              <a:defRPr sz="7945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6" y="12841130"/>
            <a:ext cx="9764543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12" indent="0">
              <a:buNone/>
              <a:defRPr sz="4635"/>
            </a:lvl2pPr>
            <a:lvl3pPr marL="3027425" indent="0">
              <a:buNone/>
              <a:defRPr sz="3973"/>
            </a:lvl3pPr>
            <a:lvl4pPr marL="4541137" indent="0">
              <a:buNone/>
              <a:defRPr sz="3312"/>
            </a:lvl4pPr>
            <a:lvl5pPr marL="6054850" indent="0">
              <a:buNone/>
              <a:defRPr sz="3312"/>
            </a:lvl5pPr>
            <a:lvl6pPr marL="7568562" indent="0">
              <a:buNone/>
              <a:defRPr sz="3312"/>
            </a:lvl6pPr>
            <a:lvl7pPr marL="9082275" indent="0">
              <a:buNone/>
              <a:defRPr sz="3312"/>
            </a:lvl7pPr>
            <a:lvl8pPr marL="10595987" indent="0">
              <a:buNone/>
              <a:defRPr sz="3312"/>
            </a:lvl8pPr>
            <a:lvl9pPr marL="12109700" indent="0">
              <a:buNone/>
              <a:defRPr sz="331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3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6" y="2853585"/>
            <a:ext cx="9764543" cy="9987546"/>
          </a:xfrm>
        </p:spPr>
        <p:txBody>
          <a:bodyPr anchor="b"/>
          <a:lstStyle>
            <a:lvl1pPr>
              <a:defRPr sz="105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11" y="6162959"/>
            <a:ext cx="15326826" cy="30418415"/>
          </a:xfrm>
        </p:spPr>
        <p:txBody>
          <a:bodyPr anchor="t"/>
          <a:lstStyle>
            <a:lvl1pPr marL="0" indent="0">
              <a:buNone/>
              <a:defRPr sz="10594"/>
            </a:lvl1pPr>
            <a:lvl2pPr marL="1513712" indent="0">
              <a:buNone/>
              <a:defRPr sz="9271"/>
            </a:lvl2pPr>
            <a:lvl3pPr marL="3027425" indent="0">
              <a:buNone/>
              <a:defRPr sz="7945"/>
            </a:lvl3pPr>
            <a:lvl4pPr marL="4541137" indent="0">
              <a:buNone/>
              <a:defRPr sz="6622"/>
            </a:lvl4pPr>
            <a:lvl5pPr marL="6054850" indent="0">
              <a:buNone/>
              <a:defRPr sz="6622"/>
            </a:lvl5pPr>
            <a:lvl6pPr marL="7568562" indent="0">
              <a:buNone/>
              <a:defRPr sz="6622"/>
            </a:lvl6pPr>
            <a:lvl7pPr marL="9082275" indent="0">
              <a:buNone/>
              <a:defRPr sz="6622"/>
            </a:lvl7pPr>
            <a:lvl8pPr marL="10595987" indent="0">
              <a:buNone/>
              <a:defRPr sz="6622"/>
            </a:lvl8pPr>
            <a:lvl9pPr marL="12109700" indent="0">
              <a:buNone/>
              <a:defRPr sz="6622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6" y="12841130"/>
            <a:ext cx="9764543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12" indent="0">
              <a:buNone/>
              <a:defRPr sz="4635"/>
            </a:lvl2pPr>
            <a:lvl3pPr marL="3027425" indent="0">
              <a:buNone/>
              <a:defRPr sz="3973"/>
            </a:lvl3pPr>
            <a:lvl4pPr marL="4541137" indent="0">
              <a:buNone/>
              <a:defRPr sz="3312"/>
            </a:lvl4pPr>
            <a:lvl5pPr marL="6054850" indent="0">
              <a:buNone/>
              <a:defRPr sz="3312"/>
            </a:lvl5pPr>
            <a:lvl6pPr marL="7568562" indent="0">
              <a:buNone/>
              <a:defRPr sz="3312"/>
            </a:lvl6pPr>
            <a:lvl7pPr marL="9082275" indent="0">
              <a:buNone/>
              <a:defRPr sz="3312"/>
            </a:lvl7pPr>
            <a:lvl8pPr marL="10595987" indent="0">
              <a:buNone/>
              <a:defRPr sz="3312"/>
            </a:lvl8pPr>
            <a:lvl9pPr marL="12109700" indent="0">
              <a:buNone/>
              <a:defRPr sz="331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958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2" y="2278914"/>
            <a:ext cx="26112370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2" y="11394520"/>
            <a:ext cx="26112370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76945-F0D8-4039-B80D-B914BC8DE5E0}" type="datetimeFigureOut">
              <a:rPr lang="en-US" smtClean="0"/>
              <a:t>10/16/2018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CEC5A-EBC8-47C5-B389-BF61F07241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095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25" rtl="0" eaLnBrk="1" latinLnBrk="0" hangingPunct="1">
        <a:lnSpc>
          <a:spcPct val="90000"/>
        </a:lnSpc>
        <a:spcBef>
          <a:spcPct val="0"/>
        </a:spcBef>
        <a:buNone/>
        <a:defRPr sz="145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57" indent="-756857" algn="l" defTabSz="3027425" rtl="0" eaLnBrk="1" latinLnBrk="0" hangingPunct="1">
        <a:lnSpc>
          <a:spcPct val="90000"/>
        </a:lnSpc>
        <a:spcBef>
          <a:spcPts val="3312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568" indent="-756857" algn="l" defTabSz="302742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5" kern="1200">
          <a:solidFill>
            <a:schemeClr val="tx1"/>
          </a:solidFill>
          <a:latin typeface="+mn-lt"/>
          <a:ea typeface="+mn-ea"/>
          <a:cs typeface="+mn-cs"/>
        </a:defRPr>
      </a:lvl2pPr>
      <a:lvl3pPr marL="3784282" indent="-756857" algn="l" defTabSz="302742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7993" indent="-756857" algn="l" defTabSz="302742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1" kern="1200">
          <a:solidFill>
            <a:schemeClr val="tx1"/>
          </a:solidFill>
          <a:latin typeface="+mn-lt"/>
          <a:ea typeface="+mn-ea"/>
          <a:cs typeface="+mn-cs"/>
        </a:defRPr>
      </a:lvl4pPr>
      <a:lvl5pPr marL="6811707" indent="-756857" algn="l" defTabSz="302742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1" kern="1200">
          <a:solidFill>
            <a:schemeClr val="tx1"/>
          </a:solidFill>
          <a:latin typeface="+mn-lt"/>
          <a:ea typeface="+mn-ea"/>
          <a:cs typeface="+mn-cs"/>
        </a:defRPr>
      </a:lvl5pPr>
      <a:lvl6pPr marL="8325419" indent="-756857" algn="l" defTabSz="302742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1" kern="1200">
          <a:solidFill>
            <a:schemeClr val="tx1"/>
          </a:solidFill>
          <a:latin typeface="+mn-lt"/>
          <a:ea typeface="+mn-ea"/>
          <a:cs typeface="+mn-cs"/>
        </a:defRPr>
      </a:lvl6pPr>
      <a:lvl7pPr marL="9839132" indent="-756857" algn="l" defTabSz="302742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1" kern="1200">
          <a:solidFill>
            <a:schemeClr val="tx1"/>
          </a:solidFill>
          <a:latin typeface="+mn-lt"/>
          <a:ea typeface="+mn-ea"/>
          <a:cs typeface="+mn-cs"/>
        </a:defRPr>
      </a:lvl7pPr>
      <a:lvl8pPr marL="11352844" indent="-756857" algn="l" defTabSz="302742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1" kern="1200">
          <a:solidFill>
            <a:schemeClr val="tx1"/>
          </a:solidFill>
          <a:latin typeface="+mn-lt"/>
          <a:ea typeface="+mn-ea"/>
          <a:cs typeface="+mn-cs"/>
        </a:defRPr>
      </a:lvl8pPr>
      <a:lvl9pPr marL="12866557" indent="-756857" algn="l" defTabSz="302742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25" rtl="0" eaLnBrk="1" latinLnBrk="0" hangingPunct="1">
        <a:defRPr sz="5961" kern="1200">
          <a:solidFill>
            <a:schemeClr val="tx1"/>
          </a:solidFill>
          <a:latin typeface="+mn-lt"/>
          <a:ea typeface="+mn-ea"/>
          <a:cs typeface="+mn-cs"/>
        </a:defRPr>
      </a:lvl1pPr>
      <a:lvl2pPr marL="1513712" algn="l" defTabSz="3027425" rtl="0" eaLnBrk="1" latinLnBrk="0" hangingPunct="1">
        <a:defRPr sz="5961" kern="1200">
          <a:solidFill>
            <a:schemeClr val="tx1"/>
          </a:solidFill>
          <a:latin typeface="+mn-lt"/>
          <a:ea typeface="+mn-ea"/>
          <a:cs typeface="+mn-cs"/>
        </a:defRPr>
      </a:lvl2pPr>
      <a:lvl3pPr marL="3027425" algn="l" defTabSz="3027425" rtl="0" eaLnBrk="1" latinLnBrk="0" hangingPunct="1">
        <a:defRPr sz="5961" kern="1200">
          <a:solidFill>
            <a:schemeClr val="tx1"/>
          </a:solidFill>
          <a:latin typeface="+mn-lt"/>
          <a:ea typeface="+mn-ea"/>
          <a:cs typeface="+mn-cs"/>
        </a:defRPr>
      </a:lvl3pPr>
      <a:lvl4pPr marL="4541137" algn="l" defTabSz="3027425" rtl="0" eaLnBrk="1" latinLnBrk="0" hangingPunct="1">
        <a:defRPr sz="5961" kern="1200">
          <a:solidFill>
            <a:schemeClr val="tx1"/>
          </a:solidFill>
          <a:latin typeface="+mn-lt"/>
          <a:ea typeface="+mn-ea"/>
          <a:cs typeface="+mn-cs"/>
        </a:defRPr>
      </a:lvl4pPr>
      <a:lvl5pPr marL="6054850" algn="l" defTabSz="3027425" rtl="0" eaLnBrk="1" latinLnBrk="0" hangingPunct="1">
        <a:defRPr sz="5961" kern="1200">
          <a:solidFill>
            <a:schemeClr val="tx1"/>
          </a:solidFill>
          <a:latin typeface="+mn-lt"/>
          <a:ea typeface="+mn-ea"/>
          <a:cs typeface="+mn-cs"/>
        </a:defRPr>
      </a:lvl5pPr>
      <a:lvl6pPr marL="7568562" algn="l" defTabSz="3027425" rtl="0" eaLnBrk="1" latinLnBrk="0" hangingPunct="1">
        <a:defRPr sz="5961" kern="1200">
          <a:solidFill>
            <a:schemeClr val="tx1"/>
          </a:solidFill>
          <a:latin typeface="+mn-lt"/>
          <a:ea typeface="+mn-ea"/>
          <a:cs typeface="+mn-cs"/>
        </a:defRPr>
      </a:lvl6pPr>
      <a:lvl7pPr marL="9082275" algn="l" defTabSz="3027425" rtl="0" eaLnBrk="1" latinLnBrk="0" hangingPunct="1">
        <a:defRPr sz="5961" kern="1200">
          <a:solidFill>
            <a:schemeClr val="tx1"/>
          </a:solidFill>
          <a:latin typeface="+mn-lt"/>
          <a:ea typeface="+mn-ea"/>
          <a:cs typeface="+mn-cs"/>
        </a:defRPr>
      </a:lvl7pPr>
      <a:lvl8pPr marL="10595987" algn="l" defTabSz="3027425" rtl="0" eaLnBrk="1" latinLnBrk="0" hangingPunct="1">
        <a:defRPr sz="5961" kern="1200">
          <a:solidFill>
            <a:schemeClr val="tx1"/>
          </a:solidFill>
          <a:latin typeface="+mn-lt"/>
          <a:ea typeface="+mn-ea"/>
          <a:cs typeface="+mn-cs"/>
        </a:defRPr>
      </a:lvl8pPr>
      <a:lvl9pPr marL="12109700" algn="l" defTabSz="3027425" rtl="0" eaLnBrk="1" latinLnBrk="0" hangingPunct="1">
        <a:defRPr sz="596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74" y="3652"/>
            <a:ext cx="30276189" cy="428023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DBD9D32-AD78-450D-ABB7-C5AE6F22932B}"/>
              </a:ext>
            </a:extLst>
          </p:cNvPr>
          <p:cNvSpPr txBox="1"/>
          <p:nvPr/>
        </p:nvSpPr>
        <p:spPr>
          <a:xfrm>
            <a:off x="444164" y="16018183"/>
            <a:ext cx="29292122" cy="2616101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7200" b="1" dirty="0"/>
              <a:t> Layer-wise Relevance Propagation (LRP)</a:t>
            </a:r>
          </a:p>
          <a:p>
            <a:endParaRPr lang="en-US" sz="4600" b="1" dirty="0">
              <a:sym typeface="Wingdings" panose="05000000000000000000" pitchFamily="2" charset="2"/>
            </a:endParaRPr>
          </a:p>
          <a:p>
            <a:endParaRPr lang="en-US" sz="4600" dirty="0">
              <a:sym typeface="Wingdings" panose="05000000000000000000" pitchFamily="2" charset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05BD46-28DE-4FC6-A8EA-EAEF9FCD59AC}"/>
              </a:ext>
            </a:extLst>
          </p:cNvPr>
          <p:cNvSpPr txBox="1"/>
          <p:nvPr/>
        </p:nvSpPr>
        <p:spPr>
          <a:xfrm>
            <a:off x="404575" y="6525734"/>
            <a:ext cx="29285296" cy="2677656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6600" b="1" dirty="0"/>
              <a:t> Objective</a:t>
            </a:r>
          </a:p>
          <a:p>
            <a:r>
              <a:rPr lang="en-US" sz="4600" dirty="0"/>
              <a:t>Investigate whether Layer-wise Relevance Propagation (LRP) heatmaps, providing graphical explanation of the decision of a Deep Neural Network (DNN) at a specific data point, are useful for model interpretation, trust and gaining insights.</a:t>
            </a:r>
            <a:endParaRPr lang="en-GB" sz="2000" dirty="0"/>
          </a:p>
          <a:p>
            <a:endParaRPr lang="bg-BG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98D26A-4624-44B8-919D-7C93DFE87841}"/>
              </a:ext>
            </a:extLst>
          </p:cNvPr>
          <p:cNvSpPr txBox="1"/>
          <p:nvPr/>
        </p:nvSpPr>
        <p:spPr>
          <a:xfrm>
            <a:off x="404575" y="9383941"/>
            <a:ext cx="29308067" cy="6463308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</a:ln>
        </p:spPr>
        <p:txBody>
          <a:bodyPr wrap="square" numCol="1" rtlCol="0">
            <a:spAutoFit/>
          </a:bodyPr>
          <a:lstStyle/>
          <a:p>
            <a:r>
              <a:rPr lang="en-US" sz="7200" b="1" dirty="0"/>
              <a:t> Motivation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/>
              <a:t>Complex scientific challenges require big datasets and DNN models. Black box nature of DNN needs </a:t>
            </a:r>
            <a:r>
              <a:rPr lang="en-US" sz="4600" dirty="0" err="1"/>
              <a:t>explainability</a:t>
            </a:r>
            <a:r>
              <a:rPr lang="en-US" sz="4600" dirty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/>
              <a:t>DNN interpretation is needed for verification, improvements, learning, social acceptance. Very important for scientists is to have </a:t>
            </a:r>
            <a:r>
              <a:rPr lang="en-US" sz="4600" i="1" dirty="0"/>
              <a:t>trust</a:t>
            </a:r>
            <a:r>
              <a:rPr lang="en-US" sz="4600" dirty="0"/>
              <a:t> in the DNN decision as well as access the </a:t>
            </a:r>
            <a:r>
              <a:rPr lang="en-US" sz="4600" i="1" dirty="0"/>
              <a:t>knowledge</a:t>
            </a:r>
            <a:r>
              <a:rPr lang="en-US" sz="4600" dirty="0"/>
              <a:t> captured by the model for scientific </a:t>
            </a:r>
            <a:r>
              <a:rPr lang="en-US" sz="4600" i="1" dirty="0"/>
              <a:t>insights</a:t>
            </a:r>
            <a:r>
              <a:rPr lang="en-US" sz="4600" dirty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/>
              <a:t>Interpretation via quantification and visualization of the importance/relevance of the input data elements =&gt; </a:t>
            </a:r>
            <a:r>
              <a:rPr lang="en-US" sz="4600" i="1" dirty="0"/>
              <a:t>heatmaps</a:t>
            </a:r>
            <a:r>
              <a:rPr lang="en-US" sz="4600" dirty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/>
              <a:t>Many interpretability methods and software: LIME, </a:t>
            </a:r>
            <a:r>
              <a:rPr lang="en-US" sz="4600" dirty="0" err="1"/>
              <a:t>DeepLIFT</a:t>
            </a:r>
            <a:r>
              <a:rPr lang="en-US" sz="4600" dirty="0"/>
              <a:t>, CLEAR, LRP. LRP claims generality and best performance.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600" dirty="0"/>
              <a:t>The simplest dataset in literature is </a:t>
            </a:r>
            <a:r>
              <a:rPr lang="en-US" sz="4600" i="1" dirty="0"/>
              <a:t>too complex </a:t>
            </a:r>
            <a:r>
              <a:rPr lang="en-US" sz="4600" dirty="0"/>
              <a:t>for gaining intuitive insight. MNIST handwritten digits has 10 classes.</a:t>
            </a:r>
          </a:p>
          <a:p>
            <a:endParaRPr lang="en-US" sz="6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3A8A6C-BDE2-41BC-B06D-10B764D223E6}"/>
              </a:ext>
            </a:extLst>
          </p:cNvPr>
          <p:cNvSpPr txBox="1"/>
          <p:nvPr/>
        </p:nvSpPr>
        <p:spPr>
          <a:xfrm>
            <a:off x="468588" y="2211400"/>
            <a:ext cx="293380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rgbClr val="00B0F0"/>
                </a:solidFill>
              </a:rPr>
              <a:t>Evaluating Layer-wise Relevance Propagation </a:t>
            </a:r>
            <a:r>
              <a:rPr lang="en-US" sz="8000" b="1" dirty="0" err="1">
                <a:solidFill>
                  <a:srgbClr val="00B0F0"/>
                </a:solidFill>
              </a:rPr>
              <a:t>Explainability</a:t>
            </a:r>
            <a:r>
              <a:rPr lang="en-US" sz="8000" b="1" dirty="0">
                <a:solidFill>
                  <a:srgbClr val="00B0F0"/>
                </a:solidFill>
              </a:rPr>
              <a:t> Maps for Artificial Neural Networks</a:t>
            </a:r>
            <a:endParaRPr lang="nl-NL" sz="8000" b="1" dirty="0">
              <a:solidFill>
                <a:srgbClr val="00B0F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99BA255-6C1C-4A6D-AF25-3833E9805660}"/>
              </a:ext>
            </a:extLst>
          </p:cNvPr>
          <p:cNvSpPr txBox="1"/>
          <p:nvPr/>
        </p:nvSpPr>
        <p:spPr>
          <a:xfrm>
            <a:off x="457315" y="37813778"/>
            <a:ext cx="29288709" cy="1200329"/>
          </a:xfrm>
          <a:prstGeom prst="rect">
            <a:avLst/>
          </a:prstGeom>
          <a:solidFill>
            <a:schemeClr val="bg1">
              <a:alpha val="90000"/>
            </a:schemeClr>
          </a:solidFill>
          <a:ln w="7620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7200" b="1" dirty="0"/>
              <a:t> Conclusions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044145C-99B4-4225-A7D7-16AC33C3E198}"/>
              </a:ext>
            </a:extLst>
          </p:cNvPr>
          <p:cNvSpPr txBox="1"/>
          <p:nvPr/>
        </p:nvSpPr>
        <p:spPr>
          <a:xfrm>
            <a:off x="473260" y="24367297"/>
            <a:ext cx="29292122" cy="12741950"/>
          </a:xfrm>
          <a:prstGeom prst="rect">
            <a:avLst/>
          </a:prstGeom>
          <a:solidFill>
            <a:schemeClr val="bg1">
              <a:alpha val="90000"/>
            </a:schemeClr>
          </a:solidFill>
          <a:ln w="76200">
            <a:solidFill>
              <a:srgbClr val="00B0F0"/>
            </a:solidFill>
          </a:ln>
        </p:spPr>
        <p:txBody>
          <a:bodyPr wrap="square" numCol="1" rtlCol="0">
            <a:spAutoFit/>
          </a:bodyPr>
          <a:lstStyle/>
          <a:p>
            <a:r>
              <a:rPr lang="en-US" sz="7200" b="1" dirty="0"/>
              <a:t> Data                                               Results  	</a:t>
            </a:r>
            <a:endParaRPr lang="en-GB" sz="3200" dirty="0"/>
          </a:p>
          <a:p>
            <a:endParaRPr lang="bg-BG" sz="20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r>
              <a:rPr lang="en-US" sz="2400" dirty="0"/>
              <a:t>                </a:t>
            </a:r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 </a:t>
            </a:r>
            <a:r>
              <a:rPr lang="en-US" sz="2000" dirty="0"/>
              <a:t>    </a:t>
            </a:r>
          </a:p>
          <a:p>
            <a:pPr algn="just"/>
            <a:endParaRPr lang="en-US" sz="3000" dirty="0"/>
          </a:p>
          <a:p>
            <a:pPr algn="just"/>
            <a:endParaRPr lang="en-US" sz="3000" dirty="0"/>
          </a:p>
          <a:p>
            <a:pPr algn="just"/>
            <a:endParaRPr lang="en-US" sz="3000" dirty="0"/>
          </a:p>
          <a:p>
            <a:pPr algn="just"/>
            <a:endParaRPr lang="en-US" sz="3000" dirty="0"/>
          </a:p>
          <a:p>
            <a:pPr algn="just"/>
            <a:endParaRPr lang="en-US" sz="3000" dirty="0"/>
          </a:p>
          <a:p>
            <a:pPr algn="just"/>
            <a:endParaRPr lang="en-US" sz="3000" dirty="0"/>
          </a:p>
          <a:p>
            <a:pPr algn="just"/>
            <a:endParaRPr lang="en-US" sz="3000" dirty="0"/>
          </a:p>
          <a:p>
            <a:pPr algn="just"/>
            <a:endParaRPr lang="en-US" sz="3000" dirty="0"/>
          </a:p>
          <a:p>
            <a:pPr algn="just"/>
            <a:endParaRPr lang="en-US" sz="3000" dirty="0"/>
          </a:p>
          <a:p>
            <a:pPr algn="just"/>
            <a:endParaRPr lang="en-US" sz="3000" dirty="0"/>
          </a:p>
          <a:p>
            <a:pPr algn="just"/>
            <a:endParaRPr lang="en-US" sz="1200" dirty="0"/>
          </a:p>
          <a:p>
            <a:pPr algn="just"/>
            <a:endParaRPr lang="en-US" sz="1200" dirty="0"/>
          </a:p>
          <a:p>
            <a:pPr algn="just"/>
            <a:endParaRPr lang="en-US" sz="1200" dirty="0"/>
          </a:p>
          <a:p>
            <a:pPr algn="just"/>
            <a:endParaRPr lang="en-US" sz="1200" dirty="0"/>
          </a:p>
          <a:p>
            <a:pPr algn="just"/>
            <a:endParaRPr lang="en-US" sz="1200" dirty="0"/>
          </a:p>
          <a:p>
            <a:pPr algn="just"/>
            <a:endParaRPr lang="en-US" sz="1200" dirty="0"/>
          </a:p>
          <a:p>
            <a:pPr algn="just"/>
            <a:endParaRPr lang="en-US" sz="800" dirty="0"/>
          </a:p>
          <a:p>
            <a:pPr algn="just"/>
            <a:endParaRPr lang="en-US" sz="800" dirty="0"/>
          </a:p>
          <a:p>
            <a:pPr algn="just"/>
            <a:endParaRPr lang="en-US" sz="1200" dirty="0"/>
          </a:p>
        </p:txBody>
      </p:sp>
      <p:cxnSp>
        <p:nvCxnSpPr>
          <p:cNvPr id="256" name="Straight Connector 255">
            <a:extLst>
              <a:ext uri="{FF2B5EF4-FFF2-40B4-BE49-F238E27FC236}">
                <a16:creationId xmlns:a16="http://schemas.microsoft.com/office/drawing/2014/main" id="{EF1EFDDC-5408-4361-8FBF-8561E74BD0DC}"/>
              </a:ext>
            </a:extLst>
          </p:cNvPr>
          <p:cNvCxnSpPr>
            <a:cxnSpLocks/>
          </p:cNvCxnSpPr>
          <p:nvPr/>
        </p:nvCxnSpPr>
        <p:spPr>
          <a:xfrm flipH="1">
            <a:off x="12130853" y="24377150"/>
            <a:ext cx="18285" cy="13238799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69" name="TextBox 168">
            <a:extLst>
              <a:ext uri="{FF2B5EF4-FFF2-40B4-BE49-F238E27FC236}">
                <a16:creationId xmlns:a16="http://schemas.microsoft.com/office/drawing/2014/main" id="{253BEE52-60FE-41DD-A5A2-B349D26D4255}"/>
              </a:ext>
            </a:extLst>
          </p:cNvPr>
          <p:cNvSpPr txBox="1"/>
          <p:nvPr/>
        </p:nvSpPr>
        <p:spPr>
          <a:xfrm>
            <a:off x="404575" y="4525013"/>
            <a:ext cx="2933803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600" b="1" dirty="0"/>
              <a:t>           Elena Ranguelova		            Eric Pauwels                      	Joost Berkhout</a:t>
            </a:r>
          </a:p>
          <a:p>
            <a:r>
              <a:rPr lang="en-US" sz="5600" b="1" dirty="0"/>
              <a:t>           Netherlands eScience Center              Centrum </a:t>
            </a:r>
            <a:r>
              <a:rPr lang="en-US" sz="5600" b="1" dirty="0" err="1"/>
              <a:t>Wiskunde</a:t>
            </a:r>
            <a:r>
              <a:rPr lang="en-US" sz="5600" b="1" dirty="0"/>
              <a:t> &amp; Informatica (CWI)  </a:t>
            </a:r>
            <a:endParaRPr lang="nl-NL" sz="5600" b="1" dirty="0"/>
          </a:p>
        </p:txBody>
      </p:sp>
      <p:grpSp>
        <p:nvGrpSpPr>
          <p:cNvPr id="268" name="Group 267">
            <a:extLst>
              <a:ext uri="{FF2B5EF4-FFF2-40B4-BE49-F238E27FC236}">
                <a16:creationId xmlns:a16="http://schemas.microsoft.com/office/drawing/2014/main" id="{A608F7DD-1B8C-440E-9A62-4D8EE981CF49}"/>
              </a:ext>
            </a:extLst>
          </p:cNvPr>
          <p:cNvGrpSpPr/>
          <p:nvPr/>
        </p:nvGrpSpPr>
        <p:grpSpPr>
          <a:xfrm>
            <a:off x="1194145" y="14855785"/>
            <a:ext cx="27806819" cy="800100"/>
            <a:chOff x="1194145" y="14926123"/>
            <a:chExt cx="27806819" cy="80010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73E8C49-D416-46AE-A2FE-E9CC13F7A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4145" y="14926123"/>
              <a:ext cx="2438400" cy="8001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95A1BBA0-2613-4640-9C9F-7E0E6E69A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12858" y="14926123"/>
              <a:ext cx="2438400" cy="800100"/>
            </a:xfrm>
            <a:prstGeom prst="rect">
              <a:avLst/>
            </a:prstGeom>
          </p:spPr>
        </p:pic>
        <p:pic>
          <p:nvPicPr>
            <p:cNvPr id="236" name="Picture 235">
              <a:extLst>
                <a:ext uri="{FF2B5EF4-FFF2-40B4-BE49-F238E27FC236}">
                  <a16:creationId xmlns:a16="http://schemas.microsoft.com/office/drawing/2014/main" id="{13BB2171-3E4F-4AD0-81EC-155F547F8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31571" y="14926123"/>
              <a:ext cx="2438400" cy="800100"/>
            </a:xfrm>
            <a:prstGeom prst="rect">
              <a:avLst/>
            </a:prstGeom>
          </p:spPr>
        </p:pic>
        <p:pic>
          <p:nvPicPr>
            <p:cNvPr id="243" name="Picture 242">
              <a:extLst>
                <a:ext uri="{FF2B5EF4-FFF2-40B4-BE49-F238E27FC236}">
                  <a16:creationId xmlns:a16="http://schemas.microsoft.com/office/drawing/2014/main" id="{0281413B-1BFC-45C8-A62E-D1C18BDD59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50284" y="14926123"/>
              <a:ext cx="2438400" cy="800100"/>
            </a:xfrm>
            <a:prstGeom prst="rect">
              <a:avLst/>
            </a:prstGeom>
          </p:spPr>
        </p:pic>
        <p:pic>
          <p:nvPicPr>
            <p:cNvPr id="249" name="Picture 248" descr="A drawing of a face&#10;&#10;Description generated with high confidence">
              <a:extLst>
                <a:ext uri="{FF2B5EF4-FFF2-40B4-BE49-F238E27FC236}">
                  <a16:creationId xmlns:a16="http://schemas.microsoft.com/office/drawing/2014/main" id="{8C21338E-6AF3-4ACB-A85B-6E76898AB64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2468997" y="14926123"/>
              <a:ext cx="2438400" cy="80010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C1068EAD-A2F6-434D-9667-BE38A1DAF4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287710" y="14926123"/>
              <a:ext cx="2438400" cy="800100"/>
            </a:xfrm>
            <a:prstGeom prst="rect">
              <a:avLst/>
            </a:prstGeom>
          </p:spPr>
        </p:pic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15602CAC-189A-46ED-A93F-76D11D53ADA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8106423" y="14926123"/>
              <a:ext cx="2438400" cy="800100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8CD09C0B-F895-43F2-8FD0-BE870F9A3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0925136" y="14926123"/>
              <a:ext cx="2438400" cy="800100"/>
            </a:xfrm>
            <a:prstGeom prst="rect">
              <a:avLst/>
            </a:prstGeom>
          </p:spPr>
        </p:pic>
        <p:pic>
          <p:nvPicPr>
            <p:cNvPr id="265" name="Picture 264" descr="A picture containing clipart&#10;&#10;Description generated with high confidence">
              <a:extLst>
                <a:ext uri="{FF2B5EF4-FFF2-40B4-BE49-F238E27FC236}">
                  <a16:creationId xmlns:a16="http://schemas.microsoft.com/office/drawing/2014/main" id="{CC512E2F-F2E0-4077-8371-AB82BD39E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3743849" y="14926123"/>
              <a:ext cx="2438400" cy="800100"/>
            </a:xfrm>
            <a:prstGeom prst="rect">
              <a:avLst/>
            </a:prstGeom>
          </p:spPr>
        </p:pic>
        <p:pic>
          <p:nvPicPr>
            <p:cNvPr id="267" name="Picture 266">
              <a:extLst>
                <a:ext uri="{FF2B5EF4-FFF2-40B4-BE49-F238E27FC236}">
                  <a16:creationId xmlns:a16="http://schemas.microsoft.com/office/drawing/2014/main" id="{F5BFEA93-7EBE-425D-AF55-5C2A87FD5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6562564" y="14926123"/>
              <a:ext cx="2438400" cy="800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4382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4F217B6DCBAE46AC4A63ED982DCB03" ma:contentTypeVersion="3" ma:contentTypeDescription="Create a new document." ma:contentTypeScope="" ma:versionID="228350d12fd4d22e6aec06dfd182636b">
  <xsd:schema xmlns:xsd="http://www.w3.org/2001/XMLSchema" xmlns:xs="http://www.w3.org/2001/XMLSchema" xmlns:p="http://schemas.microsoft.com/office/2006/metadata/properties" xmlns:ns2="d524e8e6-9967-4aee-9f44-a119181d2657" xmlns:ns3="d0ce14b4-296e-49b5-89d1-87b1b19d123a" targetNamespace="http://schemas.microsoft.com/office/2006/metadata/properties" ma:root="true" ma:fieldsID="a46f905b45fcc5dab0110639b04fbd4c" ns2:_="" ns3:_="">
    <xsd:import namespace="d524e8e6-9967-4aee-9f44-a119181d2657"/>
    <xsd:import namespace="d0ce14b4-296e-49b5-89d1-87b1b19d123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3:SharingHintHash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24e8e6-9967-4aee-9f44-a119181d265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ce14b4-296e-49b5-89d1-87b1b19d123a" elementFormDefault="qualified">
    <xsd:import namespace="http://schemas.microsoft.com/office/2006/documentManagement/types"/>
    <xsd:import namespace="http://schemas.microsoft.com/office/infopath/2007/PartnerControls"/>
    <xsd:element name="SharingHintHash" ma:index="9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D19F9E-8FBA-491D-BA7A-F52A867547E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1D127D-9706-4A02-8D2F-3D78D16663DD}">
  <ds:schemaRefs>
    <ds:schemaRef ds:uri="http://schemas.microsoft.com/office/2006/documentManagement/types"/>
    <ds:schemaRef ds:uri="d524e8e6-9967-4aee-9f44-a119181d2657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d0ce14b4-296e-49b5-89d1-87b1b19d123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18B7CE2-EB81-4C6F-88C5-9F374D0FAD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24e8e6-9967-4aee-9f44-a119181d2657"/>
    <ds:schemaRef ds:uri="d0ce14b4-296e-49b5-89d1-87b1b19d12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2167</TotalTime>
  <Words>187</Words>
  <Application>Microsoft Office PowerPoint</Application>
  <PresentationFormat>Custom</PresentationFormat>
  <Paragraphs>48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Lode Kulik</dc:creator>
  <cp:lastModifiedBy>Elena Ranguelova</cp:lastModifiedBy>
  <cp:revision>222</cp:revision>
  <dcterms:created xsi:type="dcterms:W3CDTF">2015-03-30T13:36:29Z</dcterms:created>
  <dcterms:modified xsi:type="dcterms:W3CDTF">2018-10-16T14:59:35Z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0x010100B34F217B6DCBAE46AC4A63ED982DCB03</vt:lpwstr>
  </property>
</Properties>
</file>

<file path=docProps/thumbnail.jpeg>
</file>